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424" r:id="rId2"/>
    <p:sldId id="426" r:id="rId3"/>
    <p:sldId id="427" r:id="rId4"/>
    <p:sldId id="428" r:id="rId5"/>
    <p:sldId id="431" r:id="rId6"/>
    <p:sldId id="432" r:id="rId7"/>
    <p:sldId id="441" r:id="rId8"/>
    <p:sldId id="442" r:id="rId9"/>
    <p:sldId id="443" r:id="rId10"/>
    <p:sldId id="444" r:id="rId11"/>
    <p:sldId id="445" r:id="rId12"/>
    <p:sldId id="446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eg\Desktop\mouse%20plasm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reg\Desktop\mouse%20plasm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</a:t>
            </a:r>
            <a:r>
              <a:rPr lang="en-US" baseline="0"/>
              <a:t> Particles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Sheet1!$O$1</c:f>
              <c:strCache>
                <c:ptCount val="1"/>
                <c:pt idx="0">
                  <c:v>#36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Sheet1!$N$2:$N$7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Sheet1!$O$2:$O$7</c:f>
              <c:numCache>
                <c:formatCode>General</c:formatCode>
                <c:ptCount val="6"/>
                <c:pt idx="0">
                  <c:v>193</c:v>
                </c:pt>
                <c:pt idx="1">
                  <c:v>360</c:v>
                </c:pt>
                <c:pt idx="2">
                  <c:v>404</c:v>
                </c:pt>
                <c:pt idx="3">
                  <c:v>378</c:v>
                </c:pt>
                <c:pt idx="4">
                  <c:v>587</c:v>
                </c:pt>
                <c:pt idx="5">
                  <c:v>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95A-4D2D-8041-29B19DFCF506}"/>
            </c:ext>
          </c:extLst>
        </c:ser>
        <c:ser>
          <c:idx val="1"/>
          <c:order val="1"/>
          <c:tx>
            <c:strRef>
              <c:f>Sheet1!$P$1</c:f>
              <c:strCache>
                <c:ptCount val="1"/>
                <c:pt idx="0">
                  <c:v>#37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Sheet1!$N$2:$N$7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Sheet1!$P$2:$P$7</c:f>
              <c:numCache>
                <c:formatCode>General</c:formatCode>
                <c:ptCount val="6"/>
                <c:pt idx="0">
                  <c:v>67</c:v>
                </c:pt>
                <c:pt idx="1">
                  <c:v>237</c:v>
                </c:pt>
                <c:pt idx="2">
                  <c:v>287</c:v>
                </c:pt>
                <c:pt idx="3">
                  <c:v>408</c:v>
                </c:pt>
                <c:pt idx="4">
                  <c:v>470</c:v>
                </c:pt>
                <c:pt idx="5">
                  <c:v>539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95A-4D2D-8041-29B19DFCF506}"/>
            </c:ext>
          </c:extLst>
        </c:ser>
        <c:ser>
          <c:idx val="2"/>
          <c:order val="2"/>
          <c:tx>
            <c:strRef>
              <c:f>Sheet1!$Q$1</c:f>
              <c:strCache>
                <c:ptCount val="1"/>
                <c:pt idx="0">
                  <c:v>#39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Sheet1!$N$2:$N$7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Sheet1!$Q$2:$Q$7</c:f>
              <c:numCache>
                <c:formatCode>General</c:formatCode>
                <c:ptCount val="6"/>
                <c:pt idx="0">
                  <c:v>48</c:v>
                </c:pt>
                <c:pt idx="1">
                  <c:v>214</c:v>
                </c:pt>
                <c:pt idx="2">
                  <c:v>271</c:v>
                </c:pt>
                <c:pt idx="3">
                  <c:v>445</c:v>
                </c:pt>
                <c:pt idx="4">
                  <c:v>289</c:v>
                </c:pt>
                <c:pt idx="5">
                  <c:v>363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95A-4D2D-8041-29B19DFCF506}"/>
            </c:ext>
          </c:extLst>
        </c:ser>
        <c:ser>
          <c:idx val="3"/>
          <c:order val="3"/>
          <c:tx>
            <c:strRef>
              <c:f>Sheet1!$R$1</c:f>
              <c:strCache>
                <c:ptCount val="1"/>
                <c:pt idx="0">
                  <c:v>#40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Sheet1!$N$2:$N$7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Sheet1!$R$2:$R$7</c:f>
              <c:numCache>
                <c:formatCode>General</c:formatCode>
                <c:ptCount val="6"/>
                <c:pt idx="0">
                  <c:v>27</c:v>
                </c:pt>
                <c:pt idx="1">
                  <c:v>69</c:v>
                </c:pt>
                <c:pt idx="2">
                  <c:v>97</c:v>
                </c:pt>
                <c:pt idx="3">
                  <c:v>14</c:v>
                </c:pt>
                <c:pt idx="4">
                  <c:v>40</c:v>
                </c:pt>
                <c:pt idx="5">
                  <c:v>342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95A-4D2D-8041-29B19DFCF506}"/>
            </c:ext>
          </c:extLst>
        </c:ser>
        <c:ser>
          <c:idx val="4"/>
          <c:order val="4"/>
          <c:tx>
            <c:strRef>
              <c:f>Sheet1!$S$1</c:f>
              <c:strCache>
                <c:ptCount val="1"/>
                <c:pt idx="0">
                  <c:v>#41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Sheet1!$N$2:$N$7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Sheet1!$S$2:$S$7</c:f>
              <c:numCache>
                <c:formatCode>General</c:formatCode>
                <c:ptCount val="6"/>
                <c:pt idx="0">
                  <c:v>86</c:v>
                </c:pt>
                <c:pt idx="1">
                  <c:v>299</c:v>
                </c:pt>
                <c:pt idx="2">
                  <c:v>191</c:v>
                </c:pt>
                <c:pt idx="3">
                  <c:v>319</c:v>
                </c:pt>
                <c:pt idx="4">
                  <c:v>375</c:v>
                </c:pt>
                <c:pt idx="5">
                  <c:v>331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95A-4D2D-8041-29B19DFCF506}"/>
            </c:ext>
          </c:extLst>
        </c:ser>
        <c:ser>
          <c:idx val="5"/>
          <c:order val="5"/>
          <c:tx>
            <c:strRef>
              <c:f>Sheet1!$T$1</c:f>
              <c:strCache>
                <c:ptCount val="1"/>
                <c:pt idx="0">
                  <c:v>#42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Sheet1!$N$2:$N$7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Sheet1!$T$2:$T$7</c:f>
              <c:numCache>
                <c:formatCode>General</c:formatCode>
                <c:ptCount val="6"/>
                <c:pt idx="0">
                  <c:v>194</c:v>
                </c:pt>
                <c:pt idx="1">
                  <c:v>291</c:v>
                </c:pt>
                <c:pt idx="2">
                  <c:v>969</c:v>
                </c:pt>
                <c:pt idx="3">
                  <c:v>813</c:v>
                </c:pt>
                <c:pt idx="4">
                  <c:v>695</c:v>
                </c:pt>
                <c:pt idx="5">
                  <c:v>772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95A-4D2D-8041-29B19DFCF5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671103"/>
        <c:axId val="1086672351"/>
      </c:scatterChart>
      <c:valAx>
        <c:axId val="10866711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layout>
            <c:manualLayout>
              <c:xMode val="edge"/>
              <c:yMode val="edge"/>
              <c:x val="0.47915426336777456"/>
              <c:y val="0.855060426174684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672351"/>
        <c:crosses val="autoZero"/>
        <c:crossBetween val="midCat"/>
        <c:majorUnit val="5"/>
      </c:valAx>
      <c:valAx>
        <c:axId val="10866723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Particle</a:t>
                </a:r>
                <a:r>
                  <a:rPr lang="en-US" baseline="0"/>
                  <a:t> Count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67110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Retained Exosomes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Sheet1!$O$9</c:f>
              <c:strCache>
                <c:ptCount val="1"/>
                <c:pt idx="0">
                  <c:v>#36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Sheet1!$N$10:$N$15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Sheet1!$O$10:$O$15</c:f>
              <c:numCache>
                <c:formatCode>General</c:formatCode>
                <c:ptCount val="6"/>
                <c:pt idx="0">
                  <c:v>15</c:v>
                </c:pt>
                <c:pt idx="1">
                  <c:v>109</c:v>
                </c:pt>
                <c:pt idx="2">
                  <c:v>116</c:v>
                </c:pt>
                <c:pt idx="3">
                  <c:v>147</c:v>
                </c:pt>
                <c:pt idx="4">
                  <c:v>161</c:v>
                </c:pt>
                <c:pt idx="5">
                  <c:v>167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4D6-4237-9397-2949E08C1F5C}"/>
            </c:ext>
          </c:extLst>
        </c:ser>
        <c:ser>
          <c:idx val="1"/>
          <c:order val="1"/>
          <c:tx>
            <c:strRef>
              <c:f>Sheet1!$P$9</c:f>
              <c:strCache>
                <c:ptCount val="1"/>
                <c:pt idx="0">
                  <c:v>#37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Sheet1!$N$10:$N$15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Sheet1!$P$10:$P$15</c:f>
              <c:numCache>
                <c:formatCode>General</c:formatCode>
                <c:ptCount val="6"/>
                <c:pt idx="0">
                  <c:v>4</c:v>
                </c:pt>
                <c:pt idx="1">
                  <c:v>52</c:v>
                </c:pt>
                <c:pt idx="2">
                  <c:v>75</c:v>
                </c:pt>
                <c:pt idx="3">
                  <c:v>92</c:v>
                </c:pt>
                <c:pt idx="4">
                  <c:v>100</c:v>
                </c:pt>
                <c:pt idx="5">
                  <c:v>109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4D6-4237-9397-2949E08C1F5C}"/>
            </c:ext>
          </c:extLst>
        </c:ser>
        <c:ser>
          <c:idx val="2"/>
          <c:order val="2"/>
          <c:tx>
            <c:strRef>
              <c:f>Sheet1!$Q$9</c:f>
              <c:strCache>
                <c:ptCount val="1"/>
                <c:pt idx="0">
                  <c:v>#39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Sheet1!$N$10:$N$15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Sheet1!$Q$10:$Q$15</c:f>
              <c:numCache>
                <c:formatCode>General</c:formatCode>
                <c:ptCount val="6"/>
                <c:pt idx="0">
                  <c:v>3</c:v>
                </c:pt>
                <c:pt idx="1">
                  <c:v>53</c:v>
                </c:pt>
                <c:pt idx="2">
                  <c:v>24</c:v>
                </c:pt>
                <c:pt idx="3">
                  <c:v>84</c:v>
                </c:pt>
                <c:pt idx="4">
                  <c:v>188</c:v>
                </c:pt>
                <c:pt idx="5">
                  <c:v>123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4D6-4237-9397-2949E08C1F5C}"/>
            </c:ext>
          </c:extLst>
        </c:ser>
        <c:ser>
          <c:idx val="3"/>
          <c:order val="3"/>
          <c:tx>
            <c:strRef>
              <c:f>Sheet1!$R$9</c:f>
              <c:strCache>
                <c:ptCount val="1"/>
                <c:pt idx="0">
                  <c:v>#40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Sheet1!$N$10:$N$15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Sheet1!$R$10:$R$15</c:f>
              <c:numCache>
                <c:formatCode>General</c:formatCode>
                <c:ptCount val="6"/>
                <c:pt idx="0">
                  <c:v>3</c:v>
                </c:pt>
                <c:pt idx="1">
                  <c:v>8</c:v>
                </c:pt>
                <c:pt idx="2">
                  <c:v>26</c:v>
                </c:pt>
                <c:pt idx="3">
                  <c:v>1</c:v>
                </c:pt>
                <c:pt idx="4">
                  <c:v>7</c:v>
                </c:pt>
                <c:pt idx="5">
                  <c:v>16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4D6-4237-9397-2949E08C1F5C}"/>
            </c:ext>
          </c:extLst>
        </c:ser>
        <c:ser>
          <c:idx val="4"/>
          <c:order val="4"/>
          <c:tx>
            <c:strRef>
              <c:f>Sheet1!$S$9</c:f>
              <c:strCache>
                <c:ptCount val="1"/>
                <c:pt idx="0">
                  <c:v>#41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Sheet1!$N$10:$N$15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Sheet1!$S$10:$S$15</c:f>
              <c:numCache>
                <c:formatCode>General</c:formatCode>
                <c:ptCount val="6"/>
                <c:pt idx="0">
                  <c:v>32</c:v>
                </c:pt>
                <c:pt idx="1">
                  <c:v>65</c:v>
                </c:pt>
                <c:pt idx="2">
                  <c:v>93</c:v>
                </c:pt>
                <c:pt idx="3">
                  <c:v>105</c:v>
                </c:pt>
                <c:pt idx="4">
                  <c:v>133</c:v>
                </c:pt>
                <c:pt idx="5">
                  <c:v>130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4D6-4237-9397-2949E08C1F5C}"/>
            </c:ext>
          </c:extLst>
        </c:ser>
        <c:ser>
          <c:idx val="5"/>
          <c:order val="5"/>
          <c:tx>
            <c:strRef>
              <c:f>Sheet1!$T$9</c:f>
              <c:strCache>
                <c:ptCount val="1"/>
                <c:pt idx="0">
                  <c:v>#42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Sheet1!$N$10:$N$15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Sheet1!$T$10:$T$15</c:f>
              <c:numCache>
                <c:formatCode>General</c:formatCode>
                <c:ptCount val="6"/>
                <c:pt idx="0">
                  <c:v>21</c:v>
                </c:pt>
                <c:pt idx="1">
                  <c:v>85</c:v>
                </c:pt>
                <c:pt idx="2">
                  <c:v>353</c:v>
                </c:pt>
                <c:pt idx="3">
                  <c:v>285</c:v>
                </c:pt>
                <c:pt idx="4">
                  <c:v>263</c:v>
                </c:pt>
                <c:pt idx="5">
                  <c:v>276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4D6-4237-9397-2949E08C1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78716927"/>
        <c:axId val="1078716095"/>
      </c:scatterChart>
      <c:valAx>
        <c:axId val="107871692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716095"/>
        <c:crosses val="autoZero"/>
        <c:crossBetween val="midCat"/>
      </c:valAx>
      <c:valAx>
        <c:axId val="10787160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Retained Exosomes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71692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MIR-21</a:t>
            </a:r>
            <a:r>
              <a:rPr lang="en-US" baseline="0"/>
              <a:t> Occurrence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Sheet1!$O$17</c:f>
              <c:strCache>
                <c:ptCount val="1"/>
                <c:pt idx="0">
                  <c:v>#36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Sheet1!$N$18:$N$23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Sheet1!$O$18:$O$23</c:f>
              <c:numCache>
                <c:formatCode>General</c:formatCode>
                <c:ptCount val="6"/>
                <c:pt idx="0">
                  <c:v>0</c:v>
                </c:pt>
                <c:pt idx="1">
                  <c:v>35</c:v>
                </c:pt>
                <c:pt idx="2">
                  <c:v>40</c:v>
                </c:pt>
                <c:pt idx="3">
                  <c:v>39</c:v>
                </c:pt>
                <c:pt idx="4">
                  <c:v>43</c:v>
                </c:pt>
                <c:pt idx="5">
                  <c:v>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B7C-4A0A-8BEB-CE26AB06ECF0}"/>
            </c:ext>
          </c:extLst>
        </c:ser>
        <c:ser>
          <c:idx val="1"/>
          <c:order val="1"/>
          <c:tx>
            <c:strRef>
              <c:f>Sheet1!$P$17</c:f>
              <c:strCache>
                <c:ptCount val="1"/>
                <c:pt idx="0">
                  <c:v>#37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Sheet1!$N$18:$N$23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Sheet1!$P$18:$P$23</c:f>
              <c:numCache>
                <c:formatCode>General</c:formatCode>
                <c:ptCount val="6"/>
                <c:pt idx="0">
                  <c:v>0</c:v>
                </c:pt>
                <c:pt idx="1">
                  <c:v>27.5</c:v>
                </c:pt>
                <c:pt idx="2">
                  <c:v>46</c:v>
                </c:pt>
                <c:pt idx="3">
                  <c:v>33.700000000000003</c:v>
                </c:pt>
                <c:pt idx="4">
                  <c:v>59.5</c:v>
                </c:pt>
                <c:pt idx="5">
                  <c:v>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B7C-4A0A-8BEB-CE26AB06ECF0}"/>
            </c:ext>
          </c:extLst>
        </c:ser>
        <c:ser>
          <c:idx val="2"/>
          <c:order val="2"/>
          <c:tx>
            <c:strRef>
              <c:f>Sheet1!$Q$17</c:f>
              <c:strCache>
                <c:ptCount val="1"/>
                <c:pt idx="0">
                  <c:v>#39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Sheet1!$N$18:$N$23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Sheet1!$Q$18:$Q$23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23</c:v>
                </c:pt>
                <c:pt idx="3">
                  <c:v>41</c:v>
                </c:pt>
                <c:pt idx="4">
                  <c:v>39</c:v>
                </c:pt>
                <c:pt idx="5">
                  <c:v>54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B7C-4A0A-8BEB-CE26AB06ECF0}"/>
            </c:ext>
          </c:extLst>
        </c:ser>
        <c:ser>
          <c:idx val="3"/>
          <c:order val="3"/>
          <c:tx>
            <c:strRef>
              <c:f>Sheet1!$R$17</c:f>
              <c:strCache>
                <c:ptCount val="1"/>
                <c:pt idx="0">
                  <c:v>#40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Sheet1!$N$18:$N$23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Sheet1!$R$18:$R$23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B7C-4A0A-8BEB-CE26AB06ECF0}"/>
            </c:ext>
          </c:extLst>
        </c:ser>
        <c:ser>
          <c:idx val="4"/>
          <c:order val="4"/>
          <c:tx>
            <c:strRef>
              <c:f>Sheet1!$S$17</c:f>
              <c:strCache>
                <c:ptCount val="1"/>
                <c:pt idx="0">
                  <c:v>#41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Sheet1!$N$18:$N$23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Sheet1!$S$18:$S$23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29</c:v>
                </c:pt>
                <c:pt idx="3">
                  <c:v>45</c:v>
                </c:pt>
                <c:pt idx="4">
                  <c:v>41.3</c:v>
                </c:pt>
                <c:pt idx="5">
                  <c:v>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B7C-4A0A-8BEB-CE26AB06ECF0}"/>
            </c:ext>
          </c:extLst>
        </c:ser>
        <c:ser>
          <c:idx val="5"/>
          <c:order val="5"/>
          <c:tx>
            <c:strRef>
              <c:f>Sheet1!$T$17</c:f>
              <c:strCache>
                <c:ptCount val="1"/>
                <c:pt idx="0">
                  <c:v>#42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Sheet1!$N$18:$N$23</c:f>
              <c:numCache>
                <c:formatCode>m/d/yyyy</c:formatCode>
                <c:ptCount val="6"/>
                <c:pt idx="0">
                  <c:v>44679</c:v>
                </c:pt>
                <c:pt idx="1">
                  <c:v>44686</c:v>
                </c:pt>
                <c:pt idx="2">
                  <c:v>44693</c:v>
                </c:pt>
                <c:pt idx="3">
                  <c:v>44700</c:v>
                </c:pt>
                <c:pt idx="4">
                  <c:v>44707</c:v>
                </c:pt>
                <c:pt idx="5">
                  <c:v>44714</c:v>
                </c:pt>
              </c:numCache>
            </c:numRef>
          </c:xVal>
          <c:yVal>
            <c:numRef>
              <c:f>Sheet1!$T$18:$T$23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56</c:v>
                </c:pt>
                <c:pt idx="3">
                  <c:v>38.5</c:v>
                </c:pt>
                <c:pt idx="4">
                  <c:v>41</c:v>
                </c:pt>
                <c:pt idx="5">
                  <c:v>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B7C-4A0A-8BEB-CE26AB06EC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535407"/>
        <c:axId val="712535823"/>
      </c:scatterChart>
      <c:valAx>
        <c:axId val="7125354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535823"/>
        <c:crosses val="autoZero"/>
        <c:crossBetween val="midCat"/>
      </c:valAx>
      <c:valAx>
        <c:axId val="712535823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MIR-21 Occurrence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253540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06844-F2A7-44E3-866E-FC5ECBC6E61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EA8D2-C8EB-44BA-99B4-1904683A6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3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31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0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62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5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9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7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17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795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53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65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64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32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01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9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2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612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C47C4-75F5-7F16-9966-13D7FF96D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7B1DED-0124-47F8-0457-406C9C5A53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98D9A-DEC9-4DC3-BCDE-4CC95ACFC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0B5CF-337C-3512-F965-69A0A203D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CD7B3-01AD-FFBE-CCAC-801E8ADB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8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625CF-30F1-B64F-5B47-E4836348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357A3-CE49-A384-3C47-5B286D295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A2543-B2B8-DD73-DA41-DDA1A2F2C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1FC3C-3BAF-66EB-9614-502CAC9D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8315-1C11-C9F6-CC4C-4B8DAF7D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2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214DF6-C640-EFEB-1B9B-14E3DCADE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C6284-86E7-09E8-ED4E-5402839C1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AA379-FBF5-CF63-D2A8-7BFCC5050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6C4C1-237F-A6C8-0B96-9DBB7625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700DD-264C-B1E9-B911-0EBAEEFB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7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2F84-1BFA-78BB-0FF6-CDF92826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D4950-60FB-92DB-3C08-81A18C70F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DAB6E-B883-36D2-B82A-025B09E0A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A211-B700-F99A-A7F3-155A4F58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58A9F-7120-8C62-0AA9-463962D7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0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9E11F-8BA1-D14A-913B-9DFF5721E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830A2-3DDF-DDD0-4B59-BC637396A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0AA56-1950-E219-C109-044667FB1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87D7F-4A5B-7498-7900-ABD323B2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A5664-5BAA-43E7-D927-18D30749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8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85F2-CDE1-55D8-7781-7E3C9C2C9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9253-1CE8-0EA7-8F87-CC9719DE3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5C4E5-C6AF-DA2B-37B7-02F3961DD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8ACDF-2C6B-08E2-CDAC-E158D1F56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235A3-42CD-1B98-A677-76D46DB77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6F15D-7509-92C4-C3F5-DEE69D7B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79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E735-8359-258E-AD3F-8D456B23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34470-7D8D-7C34-A9DB-C5B123069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30B68-CF2C-2822-E2AB-655BA852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4531F-AB35-123E-5C73-9D79734BCD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9004A-A771-B8BB-CBB2-D6ED926E84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71AA73-76CA-61E3-979A-99C967AC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E54C-520A-9788-BAC9-BBB1643BD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AA3547-B716-4D0F-C656-BA2A26E8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14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EA3F8-5922-6EE8-4FA8-1571E17D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115CB8-8A6D-3706-9C5E-B4E918A0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2C3689-6119-0C96-4970-83F326AF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B580-2771-9CEE-F2FB-0C8C89A4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26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4343AD-69B9-D284-487C-B109F196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D3BA4-4DFB-25C4-C972-D80A2177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727AD-ACBF-AAE0-1B9C-67FF4427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3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A5227-7EB5-E65B-03D4-3BE969A34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EEB3F-CC1E-D351-8B73-C24C3507A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EE4F13-599E-C103-FCAA-F43AF3468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19353B-5BE9-A376-3482-B2C2BFB2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DA75E-C362-8166-CC9C-F532BEE4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8EB7BA-0B79-BF6F-5BDA-2A0048B74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55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16B61-8E7D-5F61-E6BC-2E7D3A4C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5286F-3545-3E30-1886-8C8FA384CC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137D7-C587-8607-5178-73D553FF36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D316F-0884-13FC-D551-E4FC404C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4D37C-E4DD-2E22-2314-32E733D8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54489-6DBC-53BC-5F10-90E8B843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F74551-A0B3-8172-9FC5-1912EE78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4C43E-B683-62B6-88C2-23E88B633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BFF11-B700-7933-F33A-07731A9830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99B59-392E-469A-AC16-05C107B1C0B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B3E73-D60E-F608-E371-A2AA08EC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B2604-690C-C821-D9AA-954F1231E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C7E7D-33B1-4FBC-98AA-119548094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8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35.png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44.png"/><Relationship Id="rId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47.png"/><Relationship Id="rId4" Type="http://schemas.microsoft.com/office/2007/relationships/hdphoto" Target="../media/hdphoto1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4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359EAAD6-A632-5D89-FBF6-1128E587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086" y="2391147"/>
            <a:ext cx="3325692" cy="3417912"/>
          </a:xfrm>
          <a:prstGeom prst="rect">
            <a:avLst/>
          </a:prstGeom>
        </p:spPr>
      </p:pic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59EC355-9162-297E-ED9D-DE343B062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0" y="2391147"/>
            <a:ext cx="3325692" cy="3417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27 (Ex: 22; Large: 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70EC2-CBFD-4C7E-D8A8-DEF28B8FAF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134" t="16936" r="58241" b="12894"/>
          <a:stretch/>
        </p:blipFill>
        <p:spPr>
          <a:xfrm>
            <a:off x="261402" y="2356137"/>
            <a:ext cx="4013492" cy="332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outdoor, fireworks, dark&#10;&#10;Description automatically generated">
            <a:extLst>
              <a:ext uri="{FF2B5EF4-FFF2-40B4-BE49-F238E27FC236}">
                <a16:creationId xmlns:a16="http://schemas.microsoft.com/office/drawing/2014/main" id="{BE0FF55D-0FE3-BFBD-7A8C-446E1439F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63" y="2412786"/>
            <a:ext cx="3336947" cy="3417913"/>
          </a:xfrm>
          <a:prstGeom prst="rect">
            <a:avLst/>
          </a:prstGeom>
        </p:spPr>
      </p:pic>
      <p:pic>
        <p:nvPicPr>
          <p:cNvPr id="3" name="Picture 2" descr="A picture containing outdoor, star, slope, outdoor object&#10;&#10;Description automatically generated">
            <a:extLst>
              <a:ext uri="{FF2B5EF4-FFF2-40B4-BE49-F238E27FC236}">
                <a16:creationId xmlns:a16="http://schemas.microsoft.com/office/drawing/2014/main" id="{E3DE97BA-6245-B987-43E3-44F374C22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715" y="2412786"/>
            <a:ext cx="3336947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319 (Ex: 236; Large: 83)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45 %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2702B-A473-59C7-8574-7630FE37A6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61" t="17643" r="31925" b="12863"/>
          <a:stretch/>
        </p:blipFill>
        <p:spPr>
          <a:xfrm>
            <a:off x="340478" y="2391147"/>
            <a:ext cx="3993273" cy="33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4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CE76D61-035B-FAEE-F378-A1727E288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19762" cy="3417911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4B8D9AA5-7532-D6E1-1C83-0D9B62F72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88" y="2391147"/>
            <a:ext cx="3319762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375 (Ex: 276; Large: 99)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2" y="6045200"/>
            <a:ext cx="4048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41.3 %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BB7DB3-82F0-8AA0-1515-CCB5C9D6A4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8" t="18051" r="32103" b="12863"/>
          <a:stretch/>
        </p:blipFill>
        <p:spPr>
          <a:xfrm>
            <a:off x="169229" y="2391146"/>
            <a:ext cx="4132670" cy="34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36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0905477E-D0FD-CC4B-03BB-9EFE86405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2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63" y="2391147"/>
            <a:ext cx="3336948" cy="3429480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82570C7-2984-D471-0330-AA2790B75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87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711" y="2391147"/>
            <a:ext cx="3336948" cy="3429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331 (Ex: 304; Large: 27)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39 %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02340-C550-38CC-E364-8F383ED3E6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82" t="16296" r="31720" b="11853"/>
          <a:stretch/>
        </p:blipFill>
        <p:spPr>
          <a:xfrm>
            <a:off x="286009" y="2292399"/>
            <a:ext cx="4155169" cy="35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7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389C0425-FB39-7880-2234-B339683C0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60" y="2391147"/>
            <a:ext cx="3323554" cy="3427596"/>
          </a:xfrm>
          <a:prstGeom prst="rect">
            <a:avLst/>
          </a:prstGeom>
        </p:spPr>
      </p:pic>
      <p:pic>
        <p:nvPicPr>
          <p:cNvPr id="4" name="Picture 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5A66494A-8B2F-AAEC-DEFB-A529736FD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0" y="2391147"/>
            <a:ext cx="3325692" cy="342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194 (Ex: 56; Large: 138)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C408F-C4EA-42FC-B378-350868CDC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88" t="16970" r="31136" b="12862"/>
          <a:stretch/>
        </p:blipFill>
        <p:spPr>
          <a:xfrm>
            <a:off x="94673" y="2271900"/>
            <a:ext cx="3987800" cy="330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B2B00475-12D4-9D10-F520-DB272408A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596" y="2391147"/>
            <a:ext cx="3336481" cy="3429000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252F17C-C70F-86D6-F671-B9D2AE2E5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36482" cy="3429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291 (Ex: 195; Large: 96)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B61EF-B932-D92D-7B6E-B432505EE6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9" t="16834" r="31136" b="12862"/>
          <a:stretch/>
        </p:blipFill>
        <p:spPr>
          <a:xfrm>
            <a:off x="172743" y="2252940"/>
            <a:ext cx="415815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3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17F4650C-A176-5C13-0924-E662C1733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851" y="2391147"/>
            <a:ext cx="3302127" cy="3429802"/>
          </a:xfrm>
          <a:prstGeom prst="rect">
            <a:avLst/>
          </a:prstGeom>
        </p:spPr>
      </p:pic>
      <p:pic>
        <p:nvPicPr>
          <p:cNvPr id="8" name="Picture 7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86CBD29E-CC77-43FB-FF73-90F628C41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4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79" y="2371312"/>
            <a:ext cx="3302127" cy="34298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969 (Ex: 773; Large: 196)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56% response to miRNA-21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0E5C619-D900-3DB8-069C-62AADA1F6E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27" t="18850" r="32168" b="12862"/>
          <a:stretch/>
        </p:blipFill>
        <p:spPr>
          <a:xfrm>
            <a:off x="280893" y="2371312"/>
            <a:ext cx="4139956" cy="33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night, outdoor object, night sky&#10;&#10;Description automatically generated">
            <a:extLst>
              <a:ext uri="{FF2B5EF4-FFF2-40B4-BE49-F238E27FC236}">
                <a16:creationId xmlns:a16="http://schemas.microsoft.com/office/drawing/2014/main" id="{E2B87A33-4969-067C-C910-036ADB00A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104" y="2391147"/>
            <a:ext cx="3325692" cy="3417912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C51EE9E-358B-40C7-875A-F3A17E9912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2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0" y="2391147"/>
            <a:ext cx="3325692" cy="34124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813 (Ex: 698; Large: 115)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4124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38.5 %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EBE3FA-41F8-06C2-D4B5-4D2D52E9D3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000" t="16667" r="15703" b="10833"/>
          <a:stretch/>
        </p:blipFill>
        <p:spPr>
          <a:xfrm>
            <a:off x="265130" y="2391147"/>
            <a:ext cx="4072823" cy="34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6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2C57C7B6-0628-CCD7-3D24-E3DCA6415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542" y="2391146"/>
            <a:ext cx="3342897" cy="3429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CADB6-DCC6-29ED-DE64-FB35B3A39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765" y="2391147"/>
            <a:ext cx="3342897" cy="342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695 (Ex: 556; Large: 139)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41 %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F54400-BAB3-37A2-D603-415EB5F292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078" t="16945" r="15703" b="11944"/>
          <a:stretch/>
        </p:blipFill>
        <p:spPr>
          <a:xfrm>
            <a:off x="310210" y="2391146"/>
            <a:ext cx="4173515" cy="344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6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1ACAF78-A22B-52B7-2D90-AD93DB535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96" y="2391147"/>
            <a:ext cx="3325692" cy="3429801"/>
          </a:xfrm>
          <a:prstGeom prst="rect">
            <a:avLst/>
          </a:prstGeom>
        </p:spPr>
      </p:pic>
      <p:pic>
        <p:nvPicPr>
          <p:cNvPr id="6" name="Picture 5" descr="Stars and galaxies in space&#10;&#10;Description automatically generated with low confidence">
            <a:extLst>
              <a:ext uri="{FF2B5EF4-FFF2-40B4-BE49-F238E27FC236}">
                <a16:creationId xmlns:a16="http://schemas.microsoft.com/office/drawing/2014/main" id="{C3470EE3-8560-381C-7615-002763391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91" y="2391146"/>
            <a:ext cx="3325692" cy="34298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9754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772 (Ex: 608; Large: 164)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46 %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633DA7-7E35-A4C9-6C3D-EBF71B0088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39" t="17223" r="15486" b="10833"/>
          <a:stretch/>
        </p:blipFill>
        <p:spPr>
          <a:xfrm>
            <a:off x="330859" y="2443871"/>
            <a:ext cx="3978773" cy="33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47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5E5E-B98E-611F-6715-EC784CCB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of all particles detected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B7FCA8-064A-754B-29FD-C97305135BE7}"/>
              </a:ext>
            </a:extLst>
          </p:cNvPr>
          <p:cNvGraphicFramePr>
            <a:graphicFrameLocks/>
          </p:cNvGraphicFramePr>
          <p:nvPr/>
        </p:nvGraphicFramePr>
        <p:xfrm>
          <a:off x="3309937" y="1690688"/>
          <a:ext cx="6162675" cy="4300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5525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6E8242D2-7EC8-46EA-15AF-A6095CE9B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91" y="2391147"/>
            <a:ext cx="3325692" cy="3417912"/>
          </a:xfrm>
          <a:prstGeom prst="rect">
            <a:avLst/>
          </a:prstGeom>
        </p:spPr>
      </p:pic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F0A2B38A-19D7-E12A-B032-239DF686B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23" y="2391147"/>
            <a:ext cx="3325693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69 (Ex: 48; Large: 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A955AF-0464-4385-4719-AA1045EB96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3" t="16936" r="58611" b="12894"/>
          <a:stretch/>
        </p:blipFill>
        <p:spPr>
          <a:xfrm>
            <a:off x="334354" y="2318164"/>
            <a:ext cx="3924850" cy="324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1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2AC2-3027-16BD-3A72-681CB6CC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Summary of retained exosomes and MIR-21 occurrence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EDB8C5C-DD3F-103E-8672-A3E5825A0257}"/>
              </a:ext>
            </a:extLst>
          </p:cNvPr>
          <p:cNvGraphicFramePr>
            <a:graphicFrameLocks/>
          </p:cNvGraphicFramePr>
          <p:nvPr/>
        </p:nvGraphicFramePr>
        <p:xfrm>
          <a:off x="33337" y="1781177"/>
          <a:ext cx="6062663" cy="4338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8BBA033-4ECC-4670-DC69-D9F1620FEAE6}"/>
              </a:ext>
            </a:extLst>
          </p:cNvPr>
          <p:cNvGraphicFramePr>
            <a:graphicFrameLocks/>
          </p:cNvGraphicFramePr>
          <p:nvPr/>
        </p:nvGraphicFramePr>
        <p:xfrm>
          <a:off x="6012656" y="1690688"/>
          <a:ext cx="5795963" cy="4481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23511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E61B51-8D7B-310A-867A-06EF45F71205}"/>
              </a:ext>
            </a:extLst>
          </p:cNvPr>
          <p:cNvGraphicFramePr>
            <a:graphicFrameLocks noGrp="1"/>
          </p:cNvGraphicFramePr>
          <p:nvPr/>
        </p:nvGraphicFramePr>
        <p:xfrm>
          <a:off x="1351845" y="142666"/>
          <a:ext cx="9019823" cy="64659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125">
                  <a:extLst>
                    <a:ext uri="{9D8B030D-6E8A-4147-A177-3AD203B41FA5}">
                      <a16:colId xmlns:a16="http://schemas.microsoft.com/office/drawing/2014/main" val="783045987"/>
                    </a:ext>
                  </a:extLst>
                </a:gridCol>
                <a:gridCol w="1478924">
                  <a:extLst>
                    <a:ext uri="{9D8B030D-6E8A-4147-A177-3AD203B41FA5}">
                      <a16:colId xmlns:a16="http://schemas.microsoft.com/office/drawing/2014/main" val="2701224855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2186728102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1717919123"/>
                    </a:ext>
                  </a:extLst>
                </a:gridCol>
                <a:gridCol w="2080245">
                  <a:extLst>
                    <a:ext uri="{9D8B030D-6E8A-4147-A177-3AD203B41FA5}">
                      <a16:colId xmlns:a16="http://schemas.microsoft.com/office/drawing/2014/main" val="1885934505"/>
                    </a:ext>
                  </a:extLst>
                </a:gridCol>
                <a:gridCol w="1300154">
                  <a:extLst>
                    <a:ext uri="{9D8B030D-6E8A-4147-A177-3AD203B41FA5}">
                      <a16:colId xmlns:a16="http://schemas.microsoft.com/office/drawing/2014/main" val="3502492978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3168343457"/>
                    </a:ext>
                  </a:extLst>
                </a:gridCol>
              </a:tblGrid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Sample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Time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All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Large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Exosomes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Retained 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MIR-21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1915884251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4/28/2022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401227176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5/5/2022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867829082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4277319647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5/19/2022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378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631851928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5/26/2022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687446041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6/2/2022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557927415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1875624031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4/28/2022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940106693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5/5/2022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824580214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4146758677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5/19/2022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33.7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477365667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5/26/2022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244165532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6/2/2022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4162293924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4/28/2022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697951132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5/5/2022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434786293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757635964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5/19/2022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024516852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5/26/2022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640345013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6/2/2022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527177022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581294995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4/28/2022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535162262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5/5/2022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1189179577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29207490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5/19/2022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694085784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5/26/2022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1824324505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6/2/2022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277595210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053373577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4/28/2022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150570067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5/5/2022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963455616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001205135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5/19/2022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319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1392476690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5/26/2022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41.3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808572715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6/2/2022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304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130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772733141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583173571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4/28/2022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861103020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5/5/2022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291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491533381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969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196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773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353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268915398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5/19/2022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813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115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698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38.5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1203484350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5/26/2022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139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556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263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41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2827026595"/>
                  </a:ext>
                </a:extLst>
              </a:tr>
              <a:tr h="140470">
                <a:tc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6/2/2022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772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164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608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276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46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07" marR="5307" marT="5307" marB="0" anchor="b"/>
                </a:tc>
                <a:extLst>
                  <a:ext uri="{0D108BD9-81ED-4DB2-BD59-A6C34878D82A}">
                    <a16:rowId xmlns:a16="http://schemas.microsoft.com/office/drawing/2014/main" val="3928590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229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DAEB7-CB3F-8137-588F-83E1C1AC5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77" y="2391148"/>
            <a:ext cx="3325223" cy="3417912"/>
          </a:xfrm>
          <a:prstGeom prst="rect">
            <a:avLst/>
          </a:prstGeom>
        </p:spPr>
      </p:pic>
      <p:pic>
        <p:nvPicPr>
          <p:cNvPr id="6" name="Picture 5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0B840E79-5B27-E6C9-88B8-32E2D56E8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439" y="2391147"/>
            <a:ext cx="3325223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97 (Ex: 69; Large: 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05575-72A8-CE01-1EE7-44920A35C5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71" t="16936" r="58704" b="12345"/>
          <a:stretch/>
        </p:blipFill>
        <p:spPr>
          <a:xfrm>
            <a:off x="409700" y="2281842"/>
            <a:ext cx="4048689" cy="33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3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tar, outdoor object, dark&#10;&#10;Description automatically generated">
            <a:extLst>
              <a:ext uri="{FF2B5EF4-FFF2-40B4-BE49-F238E27FC236}">
                <a16:creationId xmlns:a16="http://schemas.microsoft.com/office/drawing/2014/main" id="{D1599DFF-B815-C9D8-314B-1750AFA46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76"/>
          <a:stretch/>
        </p:blipFill>
        <p:spPr>
          <a:xfrm>
            <a:off x="4699336" y="2391147"/>
            <a:ext cx="3292139" cy="3417913"/>
          </a:xfrm>
          <a:prstGeom prst="rect">
            <a:avLst/>
          </a:prstGeom>
        </p:spPr>
      </p:pic>
      <p:pic>
        <p:nvPicPr>
          <p:cNvPr id="7" name="Picture 6" descr="A picture containing text, night sky&#10;&#10;Description automatically generated">
            <a:extLst>
              <a:ext uri="{FF2B5EF4-FFF2-40B4-BE49-F238E27FC236}">
                <a16:creationId xmlns:a16="http://schemas.microsoft.com/office/drawing/2014/main" id="{CD9F2683-8103-DA44-ECC2-E2EE2C1AE5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76"/>
          <a:stretch/>
        </p:blipFill>
        <p:spPr>
          <a:xfrm>
            <a:off x="8305352" y="2391147"/>
            <a:ext cx="3292139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 (Ex: 13; Large: 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36369" y="1747495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6D306-F723-81C7-430C-36F32F10FE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63" t="16937" r="58611" b="13168"/>
          <a:stretch/>
        </p:blipFill>
        <p:spPr>
          <a:xfrm>
            <a:off x="327103" y="2391147"/>
            <a:ext cx="3952853" cy="32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7359B657-D35E-23D5-CC08-0CABA312B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5000"/>
                    </a14:imgEffect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8" y="2360110"/>
            <a:ext cx="3325693" cy="3417913"/>
          </a:xfrm>
          <a:prstGeom prst="rect">
            <a:avLst/>
          </a:prstGeom>
        </p:spPr>
      </p:pic>
      <p:pic>
        <p:nvPicPr>
          <p:cNvPr id="6" name="Picture 5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32A33873-FF11-7412-DFDC-A2D195BA4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8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69" y="2360110"/>
            <a:ext cx="3325693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 (Ex: 35; Large: 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36369" y="1747495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58FB6-1948-8D6E-280E-771C58BE57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47" t="16936" r="58704" b="12620"/>
          <a:stretch/>
        </p:blipFill>
        <p:spPr>
          <a:xfrm>
            <a:off x="412382" y="2360110"/>
            <a:ext cx="3833576" cy="322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30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28908B3D-70AD-0EAF-7DD9-8174122D14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48" y="2393799"/>
            <a:ext cx="3325694" cy="3417914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447ED360-8362-0964-0077-D432F8129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69" y="2391147"/>
            <a:ext cx="3325693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342 (Ex: 67; Large: 285)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36369" y="1747495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68C0F-8886-E96E-4090-C6157E4A06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2" t="16936" r="59259" b="12620"/>
          <a:stretch/>
        </p:blipFill>
        <p:spPr>
          <a:xfrm>
            <a:off x="292448" y="2329666"/>
            <a:ext cx="3953510" cy="33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2A9E7A2-4C34-6FC1-F37F-62B7C4F36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70" y="2391147"/>
            <a:ext cx="3325692" cy="3417912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F9CC881-FADA-AABF-33BB-F226D92B0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23" y="2391147"/>
            <a:ext cx="3325692" cy="3417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0318" y="477365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86 (Ex: 56; Large: 30)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4E712E-BFBC-0B56-6513-EA32781F7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06" t="17104" r="32169" b="11853"/>
          <a:stretch/>
        </p:blipFill>
        <p:spPr>
          <a:xfrm>
            <a:off x="420318" y="2391625"/>
            <a:ext cx="3969327" cy="335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8E1A2E7-B87A-6889-7891-F2302AE11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36" y="2391147"/>
            <a:ext cx="3319265" cy="3417914"/>
          </a:xfrm>
          <a:prstGeom prst="rect">
            <a:avLst/>
          </a:prstGeom>
        </p:spPr>
      </p:pic>
      <p:pic>
        <p:nvPicPr>
          <p:cNvPr id="7" name="Picture 6" descr="A picture containing outdoor, star, night sky&#10;&#10;Description automatically generated">
            <a:extLst>
              <a:ext uri="{FF2B5EF4-FFF2-40B4-BE49-F238E27FC236}">
                <a16:creationId xmlns:a16="http://schemas.microsoft.com/office/drawing/2014/main" id="{9793A236-E5F9-CE99-0353-350916843C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4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31" y="2391147"/>
            <a:ext cx="3319264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299 (Ex: 239; Large: 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235F2-E1EC-3F9C-A4C6-5044C3A654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57" t="17778" r="32168" b="13131"/>
          <a:stretch/>
        </p:blipFill>
        <p:spPr>
          <a:xfrm>
            <a:off x="375474" y="2391146"/>
            <a:ext cx="4139975" cy="34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285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rs and galaxies in space&#10;&#10;Description automatically generated with medium confidence">
            <a:extLst>
              <a:ext uri="{FF2B5EF4-FFF2-40B4-BE49-F238E27FC236}">
                <a16:creationId xmlns:a16="http://schemas.microsoft.com/office/drawing/2014/main" id="{08DBBF5A-1448-ED8F-DE92-5434174F4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25693" cy="3417913"/>
          </a:xfrm>
          <a:prstGeom prst="rect">
            <a:avLst/>
          </a:prstGeom>
        </p:spPr>
      </p:pic>
      <p:pic>
        <p:nvPicPr>
          <p:cNvPr id="6" name="Picture 5" descr="A picture containing star, dark, night sky, outdoor object&#10;&#10;Description automatically generated">
            <a:extLst>
              <a:ext uri="{FF2B5EF4-FFF2-40B4-BE49-F238E27FC236}">
                <a16:creationId xmlns:a16="http://schemas.microsoft.com/office/drawing/2014/main" id="{9A4D0490-7140-6989-FF59-A0DC9E029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5000"/>
                    </a14:imgEffect>
                    <a14:imgEffect>
                      <a14:brightnessContrast bright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33" y="2391147"/>
            <a:ext cx="3325693" cy="34179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191 (Ex: 162; Large: 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29 % response to miRNA-21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EB964-29E9-0F09-6284-2BEB3087A4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363" t="16297" r="32168" b="13199"/>
          <a:stretch/>
        </p:blipFill>
        <p:spPr>
          <a:xfrm>
            <a:off x="276926" y="2313569"/>
            <a:ext cx="3966422" cy="338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55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Widescreen</PresentationFormat>
  <Paragraphs>421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all particles detected</vt:lpstr>
      <vt:lpstr>Summary of retained exosomes and MIR-21 occurrence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1</cp:revision>
  <dcterms:created xsi:type="dcterms:W3CDTF">2024-02-25T22:50:29Z</dcterms:created>
  <dcterms:modified xsi:type="dcterms:W3CDTF">2024-02-25T22:50:54Z</dcterms:modified>
</cp:coreProperties>
</file>